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sldIdLst>
    <p:sldId id="256" r:id="rId6"/>
    <p:sldId id="257" r:id="rId7"/>
    <p:sldId id="258" r:id="rId8"/>
    <p:sldId id="25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360270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103224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50646516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22245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5943893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8975163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1661904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38814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738967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154739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5846367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972479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0114521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1693783872"/>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1150343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3310682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5261179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279728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452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60085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2524302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76804163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5744332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8182358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1924017393"/>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4345407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29271075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666312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27206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222399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204334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7489966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7459728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41230977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27068193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836505030"/>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50048220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431181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41924190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42529148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59178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6016559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8552267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476752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41359424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62287660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03970198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206098109"/>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771" y="304800"/>
            <a:ext cx="8766629" cy="6678751"/>
          </a:xfrm>
          <a:prstGeom prst="rect">
            <a:avLst/>
          </a:prstGeom>
        </p:spPr>
        <p:txBody>
          <a:bodyPr wrap="square">
            <a:spAutoFit/>
          </a:bodyPr>
          <a:lstStyle/>
          <a:p>
            <a:pPr algn="ctr" rtl="1"/>
            <a:r>
              <a:rPr lang="ar-SA" sz="2800" b="1" dirty="0">
                <a:solidFill>
                  <a:prstClr val="white"/>
                </a:solidFill>
              </a:rPr>
              <a:t>الفصل الثالث</a:t>
            </a:r>
            <a:endParaRPr lang="en-US" sz="2800" dirty="0">
              <a:solidFill>
                <a:prstClr val="white"/>
              </a:solidFill>
            </a:endParaRPr>
          </a:p>
          <a:p>
            <a:pPr algn="ctr" rtl="1"/>
            <a:r>
              <a:rPr lang="ar-SA" sz="2800" b="1" dirty="0">
                <a:solidFill>
                  <a:prstClr val="white"/>
                </a:solidFill>
              </a:rPr>
              <a:t>ملامح الكتاب العربي </a:t>
            </a:r>
            <a:r>
              <a:rPr lang="ar-SA" sz="2800" b="1" dirty="0" smtClean="0">
                <a:solidFill>
                  <a:prstClr val="white"/>
                </a:solidFill>
              </a:rPr>
              <a:t>المخطوط</a:t>
            </a:r>
            <a:endParaRPr lang="ar-EG" sz="2800" b="1" dirty="0" smtClean="0">
              <a:solidFill>
                <a:prstClr val="white"/>
              </a:solidFill>
            </a:endParaRPr>
          </a:p>
          <a:p>
            <a:pPr algn="r" rtl="1"/>
            <a:endParaRPr lang="ar-EG" b="1" dirty="0">
              <a:solidFill>
                <a:prstClr val="white"/>
              </a:solidFill>
            </a:endParaRPr>
          </a:p>
          <a:p>
            <a:pPr algn="r" rtl="1"/>
            <a:r>
              <a:rPr lang="ar-SA" sz="2400" b="1" dirty="0">
                <a:solidFill>
                  <a:prstClr val="white"/>
                </a:solidFill>
              </a:rPr>
              <a:t>أولاً: صفحة العنوان  </a:t>
            </a:r>
            <a:endParaRPr lang="en-US" sz="2400" dirty="0">
              <a:solidFill>
                <a:prstClr val="white"/>
              </a:solidFill>
            </a:endParaRPr>
          </a:p>
          <a:p>
            <a:pPr algn="r" rtl="1"/>
            <a:r>
              <a:rPr lang="ar-SA" sz="2400" dirty="0">
                <a:solidFill>
                  <a:prstClr val="white"/>
                </a:solidFill>
              </a:rPr>
              <a:t>ليس في الكتب العربية المخطوطة؛ والتي أمكن الإطلاع عليها؛ أو التي ور ذكرها في كتب التراث؛ أو في فهارس المخطوطات العربية، ما يدل على أن العرب كانوا في أول عهدهم بصناعة الكتاب يفردون صفحة في أوله خاصة </a:t>
            </a:r>
            <a:r>
              <a:rPr lang="ar-SA" sz="2400" dirty="0" smtClean="0">
                <a:solidFill>
                  <a:prstClr val="white"/>
                </a:solidFill>
              </a:rPr>
              <a:t>بالعنوان</a:t>
            </a:r>
            <a:r>
              <a:rPr lang="ar-EG" sz="2400" dirty="0" smtClean="0">
                <a:solidFill>
                  <a:prstClr val="white"/>
                </a:solidFill>
              </a:rPr>
              <a:t>.</a:t>
            </a:r>
          </a:p>
          <a:p>
            <a:pPr algn="r" rtl="1"/>
            <a:r>
              <a:rPr lang="ar-SA" sz="2400" b="1" dirty="0">
                <a:solidFill>
                  <a:prstClr val="white"/>
                </a:solidFill>
              </a:rPr>
              <a:t>ثانياً: بداية المخطوط     </a:t>
            </a:r>
            <a:endParaRPr lang="en-US" sz="2400" dirty="0">
              <a:solidFill>
                <a:prstClr val="white"/>
              </a:solidFill>
            </a:endParaRPr>
          </a:p>
          <a:p>
            <a:pPr algn="r"/>
            <a:r>
              <a:rPr lang="ar-SA" sz="2400" dirty="0">
                <a:solidFill>
                  <a:prstClr val="white"/>
                </a:solidFill>
              </a:rPr>
              <a:t>	يستهل المؤلفون مخطوطاتهم –عادة- بالبسملة، تليها الحمد لله " أنظر الشكل رقم 21"؛ ثم مقدمة عن المخطوط </a:t>
            </a:r>
            <a:endParaRPr lang="ar-EG" sz="2400" dirty="0" smtClean="0">
              <a:solidFill>
                <a:prstClr val="white"/>
              </a:solidFill>
            </a:endParaRPr>
          </a:p>
          <a:p>
            <a:pPr algn="r" rtl="1"/>
            <a:r>
              <a:rPr lang="ar-SA" sz="2400" b="1" dirty="0">
                <a:solidFill>
                  <a:prstClr val="white"/>
                </a:solidFill>
              </a:rPr>
              <a:t>ثالثاً: عناوين الأبواب أو الفصول</a:t>
            </a:r>
            <a:endParaRPr lang="en-US" sz="2400" dirty="0">
              <a:solidFill>
                <a:prstClr val="white"/>
              </a:solidFill>
            </a:endParaRPr>
          </a:p>
          <a:p>
            <a:pPr algn="r"/>
            <a:r>
              <a:rPr lang="ar-SA" sz="2400" dirty="0">
                <a:solidFill>
                  <a:prstClr val="white"/>
                </a:solidFill>
              </a:rPr>
              <a:t>	كما هو الحال بالنسبة لعنوان المخطوط، واسم مؤلفه، فإن عناوين الأبواب أو الفصول، أو حتى العناوين الجانبية –إن وجدت- لم تكن في كثير من المخطوطات القديمة تميز عن النص لا بحجم الخط، ولا بلون </a:t>
            </a:r>
            <a:r>
              <a:rPr lang="ar-SA" sz="2400" dirty="0" smtClean="0">
                <a:solidFill>
                  <a:prstClr val="white"/>
                </a:solidFill>
              </a:rPr>
              <a:t>المداد</a:t>
            </a:r>
            <a:r>
              <a:rPr lang="ar-EG" sz="2400" dirty="0" smtClean="0">
                <a:solidFill>
                  <a:prstClr val="white"/>
                </a:solidFill>
              </a:rPr>
              <a:t>.</a:t>
            </a:r>
          </a:p>
          <a:p>
            <a:pPr algn="r" rtl="1"/>
            <a:r>
              <a:rPr lang="ar-SA" sz="2400" b="1" dirty="0">
                <a:solidFill>
                  <a:prstClr val="white"/>
                </a:solidFill>
              </a:rPr>
              <a:t>رابعاً: الهوامش  </a:t>
            </a:r>
            <a:endParaRPr lang="en-US" sz="2400" dirty="0">
              <a:solidFill>
                <a:prstClr val="white"/>
              </a:solidFill>
            </a:endParaRPr>
          </a:p>
          <a:p>
            <a:pPr algn="r"/>
            <a:r>
              <a:rPr lang="ar-SA" sz="2400" dirty="0">
                <a:solidFill>
                  <a:prstClr val="white"/>
                </a:solidFill>
              </a:rPr>
              <a:t>	الهوامش هي المساحات الخالية من الكتابة، والتي تحيط بنص الكتاب المخطوط من جهاته الأربع في كل صفحة من صفحاته. </a:t>
            </a:r>
            <a:endParaRPr lang="ar-EG" sz="2400" dirty="0" smtClean="0">
              <a:solidFill>
                <a:prstClr val="white"/>
              </a:solidFill>
            </a:endParaRPr>
          </a:p>
          <a:p>
            <a:pPr algn="r"/>
            <a:r>
              <a:rPr lang="ar-SA" dirty="0">
                <a:solidFill>
                  <a:prstClr val="white"/>
                </a:solidFill>
              </a:rPr>
              <a:t> </a:t>
            </a:r>
            <a:endParaRPr lang="en-US" dirty="0">
              <a:solidFill>
                <a:prstClr val="white"/>
              </a:solidFill>
            </a:endParaRPr>
          </a:p>
        </p:txBody>
      </p:sp>
    </p:spTree>
    <p:extLst>
      <p:ext uri="{BB962C8B-B14F-4D97-AF65-F5344CB8AC3E}">
        <p14:creationId xmlns:p14="http://schemas.microsoft.com/office/powerpoint/2010/main" val="10081656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6200"/>
            <a:ext cx="8534400" cy="5816977"/>
          </a:xfrm>
          <a:prstGeom prst="rect">
            <a:avLst/>
          </a:prstGeom>
        </p:spPr>
        <p:txBody>
          <a:bodyPr wrap="square">
            <a:spAutoFit/>
          </a:bodyPr>
          <a:lstStyle/>
          <a:p>
            <a:pPr algn="r" rtl="1"/>
            <a:endParaRPr lang="en-US" b="1" dirty="0" smtClean="0">
              <a:solidFill>
                <a:prstClr val="white"/>
              </a:solidFill>
            </a:endParaRPr>
          </a:p>
          <a:p>
            <a:pPr algn="r" rtl="1"/>
            <a:r>
              <a:rPr lang="ar-SA" sz="2400" b="1" dirty="0" smtClean="0">
                <a:solidFill>
                  <a:prstClr val="white"/>
                </a:solidFill>
              </a:rPr>
              <a:t>خامساً</a:t>
            </a:r>
            <a:r>
              <a:rPr lang="ar-SA" sz="2400" b="1" dirty="0">
                <a:solidFill>
                  <a:prstClr val="white"/>
                </a:solidFill>
              </a:rPr>
              <a:t>: تسطير الصفحات  </a:t>
            </a:r>
            <a:endParaRPr lang="en-US" sz="2400" dirty="0">
              <a:solidFill>
                <a:prstClr val="white"/>
              </a:solidFill>
            </a:endParaRPr>
          </a:p>
          <a:p>
            <a:pPr algn="r"/>
            <a:r>
              <a:rPr lang="ar-SA" sz="2400" dirty="0">
                <a:solidFill>
                  <a:prstClr val="white"/>
                </a:solidFill>
              </a:rPr>
              <a:t>	الهدف من التسطير هو تنظيم الكتابة اليدوية لمنع التداخل والاعوجاج. إلا أن الكتب العربية المخطوطة التي بين أيدينا لا تدل على أن مصانع الورق كانت تنتج في السابق ورقاً مسطراً كما هو الحال في أيامنا هذه. </a:t>
            </a:r>
            <a:endParaRPr lang="en-US" sz="100" dirty="0" smtClean="0">
              <a:solidFill>
                <a:prstClr val="white"/>
              </a:solidFill>
            </a:endParaRPr>
          </a:p>
          <a:p>
            <a:pPr algn="r"/>
            <a:endParaRPr lang="en-US" sz="2400" b="1" dirty="0" smtClean="0">
              <a:solidFill>
                <a:prstClr val="white"/>
              </a:solidFill>
            </a:endParaRPr>
          </a:p>
          <a:p>
            <a:pPr algn="r"/>
            <a:r>
              <a:rPr lang="ar-SA" sz="2400" b="1" dirty="0" smtClean="0">
                <a:solidFill>
                  <a:prstClr val="white"/>
                </a:solidFill>
              </a:rPr>
              <a:t>سادساً: علامات الترقيم </a:t>
            </a:r>
            <a:endParaRPr lang="en-US" sz="2400" b="1" dirty="0" smtClean="0">
              <a:solidFill>
                <a:prstClr val="white"/>
              </a:solidFill>
            </a:endParaRPr>
          </a:p>
          <a:p>
            <a:pPr algn="r"/>
            <a:r>
              <a:rPr lang="ar-SA" sz="2400" b="1" dirty="0">
                <a:solidFill>
                  <a:prstClr val="white"/>
                </a:solidFill>
              </a:rPr>
              <a:t>سابعاً: الاختصارات </a:t>
            </a:r>
            <a:endParaRPr lang="en-US" sz="2400" dirty="0">
              <a:solidFill>
                <a:prstClr val="white"/>
              </a:solidFill>
            </a:endParaRPr>
          </a:p>
          <a:p>
            <a:pPr algn="r"/>
            <a:r>
              <a:rPr lang="ar-SA" sz="2400" b="1" dirty="0">
                <a:solidFill>
                  <a:prstClr val="white"/>
                </a:solidFill>
              </a:rPr>
              <a:t>ثامناً: التصويبات والإضافات  </a:t>
            </a:r>
            <a:endParaRPr lang="en-US" sz="2400" dirty="0">
              <a:solidFill>
                <a:prstClr val="white"/>
              </a:solidFill>
            </a:endParaRPr>
          </a:p>
          <a:p>
            <a:pPr algn="r"/>
            <a:r>
              <a:rPr lang="ar-SA" sz="2400" b="1" dirty="0">
                <a:solidFill>
                  <a:prstClr val="white"/>
                </a:solidFill>
              </a:rPr>
              <a:t>تاسعاً: ترقيم الأوراق أو الصفحات  </a:t>
            </a:r>
            <a:endParaRPr lang="en-US" sz="2400" dirty="0">
              <a:solidFill>
                <a:prstClr val="white"/>
              </a:solidFill>
            </a:endParaRPr>
          </a:p>
          <a:p>
            <a:pPr algn="r"/>
            <a:r>
              <a:rPr lang="ar-SA" sz="2400" b="1" dirty="0">
                <a:solidFill>
                  <a:prstClr val="white"/>
                </a:solidFill>
              </a:rPr>
              <a:t>عاشراً: نهاية المخطوط </a:t>
            </a:r>
            <a:endParaRPr lang="en-US" sz="2400" dirty="0">
              <a:solidFill>
                <a:prstClr val="white"/>
              </a:solidFill>
            </a:endParaRPr>
          </a:p>
          <a:p>
            <a:pPr algn="r"/>
            <a:r>
              <a:rPr lang="ar-SA" sz="2400" b="1" dirty="0">
                <a:solidFill>
                  <a:prstClr val="white"/>
                </a:solidFill>
              </a:rPr>
              <a:t>حادي عشر: أحجام أوراق المخطوط </a:t>
            </a:r>
            <a:endParaRPr lang="en-US" sz="2400" dirty="0">
              <a:solidFill>
                <a:prstClr val="white"/>
              </a:solidFill>
            </a:endParaRPr>
          </a:p>
          <a:p>
            <a:pPr algn="r"/>
            <a:r>
              <a:rPr lang="ar-SA" sz="2400" b="1" dirty="0">
                <a:solidFill>
                  <a:prstClr val="white"/>
                </a:solidFill>
              </a:rPr>
              <a:t>ثاني عشر: التمليكات، والإجازات، والسماعات، والمعارضات </a:t>
            </a:r>
            <a:r>
              <a:rPr lang="ar-SA" sz="2400" b="1" dirty="0" smtClean="0">
                <a:solidFill>
                  <a:prstClr val="white"/>
                </a:solidFill>
              </a:rPr>
              <a:t>أوالمقابلات</a:t>
            </a:r>
            <a:endParaRPr lang="en-US" sz="2400" b="1" dirty="0" smtClean="0">
              <a:solidFill>
                <a:prstClr val="white"/>
              </a:solidFill>
            </a:endParaRPr>
          </a:p>
          <a:p>
            <a:pPr algn="r"/>
            <a:r>
              <a:rPr lang="ar-SA" sz="2400" b="1" dirty="0" smtClean="0">
                <a:solidFill>
                  <a:prstClr val="white"/>
                </a:solidFill>
              </a:rPr>
              <a:t>ثالث عشر: الصور، والرسومات، والحليات والزخارف</a:t>
            </a:r>
            <a:endParaRPr lang="en-US" sz="2400" b="1" dirty="0" smtClean="0">
              <a:solidFill>
                <a:prstClr val="white"/>
              </a:solidFill>
            </a:endParaRPr>
          </a:p>
          <a:p>
            <a:pPr algn="r"/>
            <a:r>
              <a:rPr lang="ar-SA" sz="2400" b="1" dirty="0" smtClean="0">
                <a:solidFill>
                  <a:prstClr val="white"/>
                </a:solidFill>
              </a:rPr>
              <a:t>رابع </a:t>
            </a:r>
            <a:r>
              <a:rPr lang="ar-SA" sz="2400" b="1" dirty="0">
                <a:solidFill>
                  <a:prstClr val="white"/>
                </a:solidFill>
              </a:rPr>
              <a:t>عشر: التجليد    </a:t>
            </a:r>
            <a:endParaRPr lang="en-US" sz="2400" dirty="0">
              <a:solidFill>
                <a:prstClr val="white"/>
              </a:solidFill>
            </a:endParaRPr>
          </a:p>
          <a:p>
            <a:pPr algn="r"/>
            <a:endParaRPr lang="en-US" dirty="0">
              <a:solidFill>
                <a:prstClr val="white"/>
              </a:solidFill>
            </a:endParaRPr>
          </a:p>
        </p:txBody>
      </p:sp>
    </p:spTree>
    <p:extLst>
      <p:ext uri="{BB962C8B-B14F-4D97-AF65-F5344CB8AC3E}">
        <p14:creationId xmlns:p14="http://schemas.microsoft.com/office/powerpoint/2010/main" val="7601960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1"/>
            <a:ext cx="8763000" cy="6401753"/>
          </a:xfrm>
          <a:prstGeom prst="rect">
            <a:avLst/>
          </a:prstGeom>
        </p:spPr>
        <p:txBody>
          <a:bodyPr wrap="square">
            <a:spAutoFit/>
          </a:bodyPr>
          <a:lstStyle/>
          <a:p>
            <a:pPr algn="ctr" rtl="1"/>
            <a:r>
              <a:rPr lang="ar-SA" sz="2400" b="1" dirty="0">
                <a:solidFill>
                  <a:prstClr val="white"/>
                </a:solidFill>
              </a:rPr>
              <a:t>الفصل السابع</a:t>
            </a:r>
            <a:endParaRPr lang="en-US" sz="2400" dirty="0">
              <a:solidFill>
                <a:prstClr val="white"/>
              </a:solidFill>
            </a:endParaRPr>
          </a:p>
          <a:p>
            <a:pPr algn="ctr" rtl="1"/>
            <a:r>
              <a:rPr lang="ar-SA" sz="2400" b="1" dirty="0">
                <a:solidFill>
                  <a:prstClr val="white"/>
                </a:solidFill>
              </a:rPr>
              <a:t>رقمنة المخطوطات </a:t>
            </a:r>
            <a:r>
              <a:rPr lang="ar-SA" sz="2400" b="1" dirty="0" smtClean="0">
                <a:solidFill>
                  <a:prstClr val="white"/>
                </a:solidFill>
              </a:rPr>
              <a:t>العربية</a:t>
            </a:r>
            <a:endParaRPr lang="en-US" sz="2400" b="1" dirty="0" smtClean="0">
              <a:solidFill>
                <a:prstClr val="white"/>
              </a:solidFill>
            </a:endParaRPr>
          </a:p>
          <a:p>
            <a:pPr algn="r" rtl="1"/>
            <a:r>
              <a:rPr lang="ar-SA" sz="2400" b="1" dirty="0">
                <a:solidFill>
                  <a:prstClr val="white"/>
                </a:solidFill>
              </a:rPr>
              <a:t>أهداف رقمنة </a:t>
            </a:r>
            <a:r>
              <a:rPr lang="ar-SA" sz="2400" b="1" dirty="0" smtClean="0">
                <a:solidFill>
                  <a:prstClr val="white"/>
                </a:solidFill>
              </a:rPr>
              <a:t>مخطوطات</a:t>
            </a:r>
            <a:endParaRPr lang="ar-EG" sz="2400" b="1" dirty="0" smtClean="0">
              <a:solidFill>
                <a:prstClr val="white"/>
              </a:solidFill>
            </a:endParaRPr>
          </a:p>
          <a:p>
            <a:pPr algn="just" rtl="1"/>
            <a:endParaRPr lang="en-US" dirty="0">
              <a:solidFill>
                <a:prstClr val="white"/>
              </a:solidFill>
            </a:endParaRPr>
          </a:p>
          <a:p>
            <a:pPr algn="just" rtl="1"/>
            <a:r>
              <a:rPr lang="ar-SA" dirty="0" smtClean="0">
                <a:solidFill>
                  <a:prstClr val="white"/>
                </a:solidFill>
              </a:rPr>
              <a:t>	</a:t>
            </a:r>
            <a:r>
              <a:rPr lang="ar-SA" sz="2000" dirty="0" smtClean="0">
                <a:solidFill>
                  <a:prstClr val="white"/>
                </a:solidFill>
              </a:rPr>
              <a:t>إن </a:t>
            </a:r>
            <a:r>
              <a:rPr lang="ar-SA" sz="2000" dirty="0">
                <a:solidFill>
                  <a:prstClr val="white"/>
                </a:solidFill>
              </a:rPr>
              <a:t>عملية الرقمنة مهمة جدا للمكتبات في وقتنا الحاضر، حيث تسهل عمليات كثيرة تقوم بها المكتبات في مجال حفظ الوثائق بشكل عام، و المخطوطات، والكتب النادرة بشكل خاص، ومن ثم تساعد في عملية إيصالها إلى أكبر عدد ممكن من المستخدمين، وتتركز أهداف الرقمنة بالنسبة للمخطوطات فيما يلي</a:t>
            </a:r>
            <a:r>
              <a:rPr lang="ar-SA" sz="2000" dirty="0" smtClean="0">
                <a:solidFill>
                  <a:prstClr val="white"/>
                </a:solidFill>
              </a:rPr>
              <a:t>:</a:t>
            </a:r>
            <a:endParaRPr lang="ar-EG" sz="2000" dirty="0" smtClean="0">
              <a:solidFill>
                <a:prstClr val="white"/>
              </a:solidFill>
            </a:endParaRPr>
          </a:p>
          <a:p>
            <a:pPr algn="just" rtl="1"/>
            <a:endParaRPr lang="en-US" sz="2000" dirty="0">
              <a:solidFill>
                <a:prstClr val="white"/>
              </a:solidFill>
            </a:endParaRPr>
          </a:p>
          <a:p>
            <a:pPr algn="just" rtl="1"/>
            <a:r>
              <a:rPr lang="ar-SA" sz="2000" dirty="0">
                <a:solidFill>
                  <a:prstClr val="white"/>
                </a:solidFill>
              </a:rPr>
              <a:t>- حماية المخطوطات الوطنية، حيث تشكل جزءا هاما من التراث العربي بشكل عام، و الجزائري بشكل خاص، لذلك تعتبر الرقمنة وسيلة فعالة للحفاظ على هذا التراث الوطني من الزوال. </a:t>
            </a:r>
            <a:endParaRPr lang="en-US" sz="2000" dirty="0">
              <a:solidFill>
                <a:prstClr val="white"/>
              </a:solidFill>
            </a:endParaRPr>
          </a:p>
          <a:p>
            <a:pPr algn="just" rtl="1"/>
            <a:r>
              <a:rPr lang="ar-SA" sz="2000" dirty="0">
                <a:solidFill>
                  <a:prstClr val="white"/>
                </a:solidFill>
              </a:rPr>
              <a:t>- حماية المخطوطات من التلف والضياع، حيث تمكن تكنولوجيا الرقمنة من نقل جميع رصيد المخطوطات على وسيط إلكتروني، يساعد المستفيد  الإطلاع على المخطوط دون الحاجة للرجوع إلى المخطوط الأصلي إلا في حالات خاصة، وهذا يقلل من إمكانية تعرض تلك المخطوطات النادرة للتلف، أو الحرق، أو للكوارث الطبيعية.   </a:t>
            </a:r>
            <a:endParaRPr lang="en-US" sz="2000" dirty="0">
              <a:solidFill>
                <a:prstClr val="white"/>
              </a:solidFill>
            </a:endParaRPr>
          </a:p>
          <a:p>
            <a:pPr algn="just" rtl="1"/>
            <a:r>
              <a:rPr lang="ar-SA" sz="2000" dirty="0">
                <a:solidFill>
                  <a:prstClr val="white"/>
                </a:solidFill>
              </a:rPr>
              <a:t>- إن وضع المخطوطات المرقمنة على شبكة الإنترنت يساعد الباحثين للوصول إليها عن بعد، وبالتالي الاقتصاد في الجهد، والوقت، والإطلاع على المخطوط الواحد في آن واحد.  </a:t>
            </a:r>
            <a:endParaRPr lang="en-US" sz="2000" dirty="0">
              <a:solidFill>
                <a:prstClr val="white"/>
              </a:solidFill>
            </a:endParaRPr>
          </a:p>
          <a:p>
            <a:pPr algn="just" rtl="1"/>
            <a:r>
              <a:rPr lang="ar-SA" sz="2000" dirty="0">
                <a:solidFill>
                  <a:prstClr val="white"/>
                </a:solidFill>
              </a:rPr>
              <a:t>- عمل قاعدة بيانات بالمخطوطات المرقمنة تتوفر على جميع الملامح المادية والفكرية للمخطوطات.   </a:t>
            </a:r>
            <a:endParaRPr lang="en-US" sz="2000" dirty="0">
              <a:solidFill>
                <a:prstClr val="white"/>
              </a:solidFill>
            </a:endParaRPr>
          </a:p>
          <a:p>
            <a:pPr algn="just" rtl="1"/>
            <a:r>
              <a:rPr lang="ar-SA" sz="2000" dirty="0">
                <a:solidFill>
                  <a:prstClr val="white"/>
                </a:solidFill>
              </a:rPr>
              <a:t>- مواكبة التطور التكنولوجي، واستغلال التكنولوجيا الحديثة في معالجة هذا الوعاء الفكري النادر، ألا وهو المخطوط.  </a:t>
            </a:r>
            <a:endParaRPr lang="en-US" sz="2000" dirty="0">
              <a:solidFill>
                <a:prstClr val="white"/>
              </a:solidFill>
            </a:endParaRPr>
          </a:p>
          <a:p>
            <a:pPr algn="just" rtl="1"/>
            <a:endParaRPr lang="en-US" sz="2000" dirty="0">
              <a:solidFill>
                <a:prstClr val="white"/>
              </a:solidFill>
            </a:endParaRPr>
          </a:p>
        </p:txBody>
      </p:sp>
    </p:spTree>
    <p:extLst>
      <p:ext uri="{BB962C8B-B14F-4D97-AF65-F5344CB8AC3E}">
        <p14:creationId xmlns:p14="http://schemas.microsoft.com/office/powerpoint/2010/main" val="395491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991600" cy="3416320"/>
          </a:xfrm>
          <a:prstGeom prst="rect">
            <a:avLst/>
          </a:prstGeom>
        </p:spPr>
        <p:txBody>
          <a:bodyPr wrap="square">
            <a:spAutoFit/>
          </a:bodyPr>
          <a:lstStyle/>
          <a:p>
            <a:pPr algn="ctr" rtl="1"/>
            <a:r>
              <a:rPr lang="ar-SA" sz="3600" b="1" dirty="0">
                <a:solidFill>
                  <a:prstClr val="white"/>
                </a:solidFill>
              </a:rPr>
              <a:t>متطلبات رقمنة </a:t>
            </a:r>
            <a:r>
              <a:rPr lang="ar-SA" sz="3600" b="1" dirty="0" smtClean="0">
                <a:solidFill>
                  <a:prstClr val="white"/>
                </a:solidFill>
              </a:rPr>
              <a:t>المخطوطات</a:t>
            </a:r>
            <a:endParaRPr lang="ar-EG" sz="3600" b="1" dirty="0" smtClean="0">
              <a:solidFill>
                <a:prstClr val="white"/>
              </a:solidFill>
            </a:endParaRPr>
          </a:p>
          <a:p>
            <a:pPr algn="ctr" rtl="1"/>
            <a:endParaRPr lang="ar-EG" sz="3600" b="1" dirty="0">
              <a:solidFill>
                <a:prstClr val="white"/>
              </a:solidFill>
            </a:endParaRPr>
          </a:p>
          <a:p>
            <a:pPr algn="ctr" rtl="1"/>
            <a:endParaRPr lang="ar-EG" sz="3600" b="1" dirty="0" smtClean="0">
              <a:solidFill>
                <a:prstClr val="white"/>
              </a:solidFill>
            </a:endParaRPr>
          </a:p>
          <a:p>
            <a:pPr algn="r" rtl="1"/>
            <a:r>
              <a:rPr lang="ar-SA" sz="3600" b="1" dirty="0">
                <a:solidFill>
                  <a:prstClr val="white"/>
                </a:solidFill>
              </a:rPr>
              <a:t>1- الموارد البشرية</a:t>
            </a:r>
            <a:endParaRPr lang="en-US" sz="3600" dirty="0">
              <a:solidFill>
                <a:prstClr val="white"/>
              </a:solidFill>
            </a:endParaRPr>
          </a:p>
          <a:p>
            <a:pPr algn="r" rtl="1"/>
            <a:r>
              <a:rPr lang="ar-SA" sz="3600" dirty="0">
                <a:solidFill>
                  <a:prstClr val="white"/>
                </a:solidFill>
              </a:rPr>
              <a:t>2</a:t>
            </a:r>
            <a:r>
              <a:rPr lang="ar-SA" sz="3600" b="1" dirty="0">
                <a:solidFill>
                  <a:prstClr val="white"/>
                </a:solidFill>
              </a:rPr>
              <a:t>- الموارد </a:t>
            </a:r>
            <a:r>
              <a:rPr lang="ar-SA" sz="3600" b="1" dirty="0" smtClean="0">
                <a:solidFill>
                  <a:prstClr val="white"/>
                </a:solidFill>
              </a:rPr>
              <a:t>المالية</a:t>
            </a:r>
            <a:endParaRPr lang="ar-EG" sz="3600" b="1" dirty="0" smtClean="0">
              <a:solidFill>
                <a:prstClr val="white"/>
              </a:solidFill>
            </a:endParaRPr>
          </a:p>
          <a:p>
            <a:pPr algn="r" rtl="1"/>
            <a:r>
              <a:rPr lang="ar-SA" sz="3600" b="1" dirty="0">
                <a:solidFill>
                  <a:prstClr val="white"/>
                </a:solidFill>
              </a:rPr>
              <a:t>3- </a:t>
            </a:r>
            <a:r>
              <a:rPr lang="ar-SA" sz="3600" b="1" dirty="0" smtClean="0">
                <a:solidFill>
                  <a:prstClr val="white"/>
                </a:solidFill>
              </a:rPr>
              <a:t>التجهيزات</a:t>
            </a:r>
            <a:endParaRPr lang="en-US" sz="3600" dirty="0">
              <a:solidFill>
                <a:prstClr val="white"/>
              </a:solidFill>
            </a:endParaRPr>
          </a:p>
        </p:txBody>
      </p:sp>
    </p:spTree>
    <p:extLst>
      <p:ext uri="{BB962C8B-B14F-4D97-AF65-F5344CB8AC3E}">
        <p14:creationId xmlns:p14="http://schemas.microsoft.com/office/powerpoint/2010/main" val="242512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3.xml><?xml version="1.0" encoding="utf-8"?>
<a:theme xmlns:a="http://schemas.openxmlformats.org/drawingml/2006/main" name="1_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4.xml><?xml version="1.0" encoding="utf-8"?>
<a:theme xmlns:a="http://schemas.openxmlformats.org/drawingml/2006/main" name="2_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5.xml><?xml version="1.0" encoding="utf-8"?>
<a:theme xmlns:a="http://schemas.openxmlformats.org/drawingml/2006/main" name="3_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80</Words>
  <Application>Microsoft Office PowerPoint</Application>
  <PresentationFormat>On-screen Show (4:3)</PresentationFormat>
  <Paragraphs>42</Paragraphs>
  <Slides>4</Slides>
  <Notes>0</Notes>
  <HiddenSlides>0</HiddenSlides>
  <MMClips>0</MMClips>
  <ScaleCrop>false</ScaleCrop>
  <HeadingPairs>
    <vt:vector size="4" baseType="variant">
      <vt:variant>
        <vt:lpstr>Theme</vt:lpstr>
      </vt:variant>
      <vt:variant>
        <vt:i4>5</vt:i4>
      </vt:variant>
      <vt:variant>
        <vt:lpstr>Slide Titles</vt:lpstr>
      </vt:variant>
      <vt:variant>
        <vt:i4>4</vt:i4>
      </vt:variant>
    </vt:vector>
  </HeadingPairs>
  <TitlesOfParts>
    <vt:vector size="9" baseType="lpstr">
      <vt:lpstr>Office Theme</vt:lpstr>
      <vt:lpstr>Thatch</vt:lpstr>
      <vt:lpstr>1_Thatch</vt:lpstr>
      <vt:lpstr>2_Thatch</vt:lpstr>
      <vt:lpstr>3_Thatch</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Baghddadd</dc:creator>
  <cp:lastModifiedBy>Baghddadd</cp:lastModifiedBy>
  <cp:revision>1</cp:revision>
  <dcterms:created xsi:type="dcterms:W3CDTF">2006-08-16T00:00:00Z</dcterms:created>
  <dcterms:modified xsi:type="dcterms:W3CDTF">2021-01-13T19:23:55Z</dcterms:modified>
</cp:coreProperties>
</file>